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41" r:id="rId8"/>
    <p:sldId id="332" r:id="rId9"/>
    <p:sldId id="342" r:id="rId10"/>
    <p:sldId id="298" r:id="rId11"/>
    <p:sldId id="262" r:id="rId12"/>
    <p:sldId id="338" r:id="rId13"/>
    <p:sldId id="263" r:id="rId14"/>
    <p:sldId id="299" r:id="rId15"/>
    <p:sldId id="302" r:id="rId16"/>
    <p:sldId id="264" r:id="rId17"/>
    <p:sldId id="266" r:id="rId18"/>
    <p:sldId id="337" r:id="rId19"/>
    <p:sldId id="265" r:id="rId20"/>
    <p:sldId id="276" r:id="rId21"/>
    <p:sldId id="303" r:id="rId22"/>
    <p:sldId id="293" r:id="rId23"/>
    <p:sldId id="277" r:id="rId24"/>
    <p:sldId id="335" r:id="rId25"/>
    <p:sldId id="339"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1" d="100"/>
          <a:sy n="71" d="100"/>
        </p:scale>
        <p:origin x="58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92574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481102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849851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panose="020B0604020104020204" pitchFamily="34" charset="0"/>
                <a:ea typeface="SF Pro" pitchFamily="2" charset="0"/>
                <a:cs typeface="SF Pro" pitchFamily="2" charset="0"/>
              </a:rPr>
              <a:t>HUANG Junxin</a:t>
            </a:r>
          </a:p>
          <a:p>
            <a:r>
              <a:rPr lang="en-US" dirty="0">
                <a:solidFill>
                  <a:schemeClr val="bg2"/>
                </a:solidFill>
                <a:latin typeface="Abadi" panose="020B0604020104020204" pitchFamily="34" charset="0"/>
                <a:ea typeface="SF Pro" pitchFamily="2" charset="0"/>
                <a:cs typeface="SF Pro" pitchFamily="2" charset="0"/>
              </a:rPr>
              <a:t>9/3/2024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the SpaceX REST API, which provides a wealth of information about SpaceX launches. The specific endpoint used for this capstone assignment was api.spacexdata.com/v4/launches/past, which returns data on past SpaceX launches.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089524" cy="4225925"/>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Steps for Data Collection – SpaceX API:</a:t>
            </a:r>
          </a:p>
          <a:p>
            <a:pPr>
              <a:lnSpc>
                <a:spcPct val="100000"/>
              </a:lnSpc>
              <a:spcBef>
                <a:spcPts val="1400"/>
              </a:spcBef>
            </a:pPr>
            <a:r>
              <a:rPr lang="en-US" sz="1800" dirty="0">
                <a:solidFill>
                  <a:schemeClr val="accent3">
                    <a:lumMod val="25000"/>
                  </a:schemeClr>
                </a:solidFill>
                <a:latin typeface="Abadi" panose="020B0604020104020204" pitchFamily="34" charset="0"/>
              </a:rPr>
              <a:t>API Request: A GET request was made to the SpaceX API endpoint using the requests library in Python.</a:t>
            </a:r>
          </a:p>
          <a:p>
            <a:pPr>
              <a:lnSpc>
                <a:spcPct val="100000"/>
              </a:lnSpc>
              <a:spcBef>
                <a:spcPts val="1400"/>
              </a:spcBef>
            </a:pPr>
            <a:r>
              <a:rPr lang="en-US" sz="1800" dirty="0">
                <a:solidFill>
                  <a:schemeClr val="accent3">
                    <a:lumMod val="25000"/>
                  </a:schemeClr>
                </a:solidFill>
                <a:latin typeface="Abadi" panose="020B0604020104020204" pitchFamily="34" charset="0"/>
              </a:rPr>
              <a:t>JSON Response: The data returned from the API was in JSON format, a list of JSON objects where each object represented a past launch.</a:t>
            </a:r>
          </a:p>
          <a:p>
            <a:pPr>
              <a:lnSpc>
                <a:spcPct val="100000"/>
              </a:lnSpc>
              <a:spcBef>
                <a:spcPts val="1400"/>
              </a:spcBef>
            </a:pPr>
            <a:r>
              <a:rPr lang="en-US" sz="1800" dirty="0">
                <a:solidFill>
                  <a:schemeClr val="accent3">
                    <a:lumMod val="25000"/>
                  </a:schemeClr>
                </a:solidFill>
                <a:latin typeface="Abadi" panose="020B0604020104020204" pitchFamily="34" charset="0"/>
              </a:rPr>
              <a:t>Data Extraction: The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method was called on the response object to extract the JSON data.</a:t>
            </a:r>
          </a:p>
          <a:p>
            <a:pPr>
              <a:lnSpc>
                <a:spcPct val="100000"/>
              </a:lnSpc>
              <a:spcBef>
                <a:spcPts val="1400"/>
              </a:spcBef>
            </a:pPr>
            <a:r>
              <a:rPr lang="en-US" sz="1800" dirty="0">
                <a:solidFill>
                  <a:schemeClr val="accent3">
                    <a:lumMod val="25000"/>
                  </a:schemeClr>
                </a:solidFill>
                <a:latin typeface="Abadi" panose="020B0604020104020204" pitchFamily="34" charset="0"/>
              </a:rPr>
              <a:t>Data Normalization: To transform the structured JSON data into a flat table suitable for analysis, the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function was employed, which converts nested JSON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流程图: 可选过程 1">
            <a:extLst>
              <a:ext uri="{FF2B5EF4-FFF2-40B4-BE49-F238E27FC236}">
                <a16:creationId xmlns:a16="http://schemas.microsoft.com/office/drawing/2014/main" id="{3A3940D2-6BA0-52E4-C188-DBC8C1E332C7}"/>
              </a:ext>
            </a:extLst>
          </p:cNvPr>
          <p:cNvSpPr/>
          <p:nvPr/>
        </p:nvSpPr>
        <p:spPr>
          <a:xfrm>
            <a:off x="7629461" y="1896035"/>
            <a:ext cx="2170622" cy="6589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API Request</a:t>
            </a:r>
            <a:endParaRPr lang="zh-CN" altLang="en-US" dirty="0"/>
          </a:p>
        </p:txBody>
      </p:sp>
      <p:sp>
        <p:nvSpPr>
          <p:cNvPr id="7" name="流程图: 可选过程 6">
            <a:extLst>
              <a:ext uri="{FF2B5EF4-FFF2-40B4-BE49-F238E27FC236}">
                <a16:creationId xmlns:a16="http://schemas.microsoft.com/office/drawing/2014/main" id="{FB92086B-EF92-E19E-FECA-AE306C097CC0}"/>
              </a:ext>
            </a:extLst>
          </p:cNvPr>
          <p:cNvSpPr/>
          <p:nvPr/>
        </p:nvSpPr>
        <p:spPr>
          <a:xfrm>
            <a:off x="7629461" y="3001961"/>
            <a:ext cx="2170622" cy="6589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JSON Response</a:t>
            </a:r>
            <a:endParaRPr lang="zh-CN" altLang="en-US" dirty="0"/>
          </a:p>
        </p:txBody>
      </p:sp>
      <p:sp>
        <p:nvSpPr>
          <p:cNvPr id="9" name="流程图: 可选过程 8">
            <a:extLst>
              <a:ext uri="{FF2B5EF4-FFF2-40B4-BE49-F238E27FC236}">
                <a16:creationId xmlns:a16="http://schemas.microsoft.com/office/drawing/2014/main" id="{3EC06C30-9BB6-CA57-2CA1-5A44A235D39B}"/>
              </a:ext>
            </a:extLst>
          </p:cNvPr>
          <p:cNvSpPr/>
          <p:nvPr/>
        </p:nvSpPr>
        <p:spPr>
          <a:xfrm>
            <a:off x="7629461" y="4107887"/>
            <a:ext cx="2170622" cy="6589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Data Extraction</a:t>
            </a:r>
            <a:endParaRPr lang="zh-CN" altLang="en-US" dirty="0"/>
          </a:p>
        </p:txBody>
      </p:sp>
      <p:sp>
        <p:nvSpPr>
          <p:cNvPr id="10" name="流程图: 可选过程 9">
            <a:extLst>
              <a:ext uri="{FF2B5EF4-FFF2-40B4-BE49-F238E27FC236}">
                <a16:creationId xmlns:a16="http://schemas.microsoft.com/office/drawing/2014/main" id="{5B29B15D-F8A0-2105-A238-9E5B8B06C445}"/>
              </a:ext>
            </a:extLst>
          </p:cNvPr>
          <p:cNvSpPr/>
          <p:nvPr/>
        </p:nvSpPr>
        <p:spPr>
          <a:xfrm>
            <a:off x="7629461" y="5213813"/>
            <a:ext cx="2170622" cy="6589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Data Normalization</a:t>
            </a:r>
            <a:endParaRPr lang="zh-CN" altLang="en-US" dirty="0"/>
          </a:p>
        </p:txBody>
      </p:sp>
      <p:sp>
        <p:nvSpPr>
          <p:cNvPr id="15" name="箭头: 下 14">
            <a:extLst>
              <a:ext uri="{FF2B5EF4-FFF2-40B4-BE49-F238E27FC236}">
                <a16:creationId xmlns:a16="http://schemas.microsoft.com/office/drawing/2014/main" id="{367A8122-ABDE-4973-5A73-CB24059B834B}"/>
              </a:ext>
            </a:extLst>
          </p:cNvPr>
          <p:cNvSpPr/>
          <p:nvPr/>
        </p:nvSpPr>
        <p:spPr>
          <a:xfrm>
            <a:off x="8553407" y="2565958"/>
            <a:ext cx="322730" cy="4360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B576CA7B-A7D1-648F-D2C3-02D1B77C8B1E}"/>
              </a:ext>
            </a:extLst>
          </p:cNvPr>
          <p:cNvSpPr/>
          <p:nvPr/>
        </p:nvSpPr>
        <p:spPr>
          <a:xfrm>
            <a:off x="8553407" y="3658679"/>
            <a:ext cx="322730" cy="4360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E9072E82-CDEA-F261-C7AF-2159906F785E}"/>
              </a:ext>
            </a:extLst>
          </p:cNvPr>
          <p:cNvSpPr/>
          <p:nvPr/>
        </p:nvSpPr>
        <p:spPr>
          <a:xfrm>
            <a:off x="8553407" y="4764605"/>
            <a:ext cx="322730" cy="4360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19625C-19BD-DA0A-8313-4B126D33650F}"/>
              </a:ext>
            </a:extLst>
          </p:cNvPr>
          <p:cNvSpPr txBox="1"/>
          <p:nvPr/>
        </p:nvSpPr>
        <p:spPr>
          <a:xfrm>
            <a:off x="820738" y="5999163"/>
            <a:ext cx="10550524" cy="584775"/>
          </a:xfrm>
          <a:prstGeom prst="rect">
            <a:avLst/>
          </a:prstGeom>
          <a:noFill/>
        </p:spPr>
        <p:txBody>
          <a:bodyPr wrap="square" rtlCol="0">
            <a:spAutoFit/>
          </a:bodyPr>
          <a:lstStyle/>
          <a:p>
            <a:r>
              <a:rPr lang="en-US" altLang="zh-CN" sz="1600" dirty="0"/>
              <a:t>Source code: https://github.com/huangjunxin/IBM-DS-Capstone/blob/main/Week%201/Hands-on%20Lab%20Complete%20the%20Data%20Collection%20API%20Lab/jupyter-labs-spacex-data-collection-api.ipynb</a:t>
            </a:r>
            <a:endParaRPr lang="zh-CN" altLang="en-US" sz="1600" dirty="0"/>
          </a:p>
        </p:txBody>
      </p:sp>
    </p:spTree>
    <p:extLst>
      <p:ext uri="{BB962C8B-B14F-4D97-AF65-F5344CB8AC3E}">
        <p14:creationId xmlns:p14="http://schemas.microsoft.com/office/powerpoint/2010/main" val="28031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987851" cy="4206875"/>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Steps for Data Collection – </a:t>
            </a:r>
            <a:r>
              <a:rPr lang="en-US" sz="2200" dirty="0" err="1">
                <a:solidFill>
                  <a:schemeClr val="accent3">
                    <a:lumMod val="25000"/>
                  </a:schemeClr>
                </a:solidFill>
                <a:latin typeface="Abadi"/>
              </a:rPr>
              <a:t>Scriping</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 data is also available from Wikipedia; </a:t>
            </a:r>
          </a:p>
          <a:p>
            <a:pPr>
              <a:lnSpc>
                <a:spcPct val="100000"/>
              </a:lnSpc>
              <a:spcBef>
                <a:spcPts val="1400"/>
              </a:spcBef>
            </a:pPr>
            <a:r>
              <a:rPr lang="en-US" sz="2200" dirty="0">
                <a:solidFill>
                  <a:schemeClr val="accent3">
                    <a:lumMod val="25000"/>
                  </a:schemeClr>
                </a:solidFill>
                <a:latin typeface="Abadi" panose="020B0604020104020204" pitchFamily="34" charset="0"/>
              </a:rPr>
              <a:t>Download the data from Wikipedia according to the flowchart and then persist it.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
        <p:nvSpPr>
          <p:cNvPr id="5" name="文本框 4">
            <a:extLst>
              <a:ext uri="{FF2B5EF4-FFF2-40B4-BE49-F238E27FC236}">
                <a16:creationId xmlns:a16="http://schemas.microsoft.com/office/drawing/2014/main" id="{8EFF774F-AFF5-D1F4-CD32-DE25A8D3F4D0}"/>
              </a:ext>
            </a:extLst>
          </p:cNvPr>
          <p:cNvSpPr txBox="1"/>
          <p:nvPr/>
        </p:nvSpPr>
        <p:spPr>
          <a:xfrm>
            <a:off x="820738" y="5999163"/>
            <a:ext cx="10550524" cy="584775"/>
          </a:xfrm>
          <a:prstGeom prst="rect">
            <a:avLst/>
          </a:prstGeom>
          <a:noFill/>
        </p:spPr>
        <p:txBody>
          <a:bodyPr wrap="square" rtlCol="0">
            <a:spAutoFit/>
          </a:bodyPr>
          <a:lstStyle/>
          <a:p>
            <a:r>
              <a:rPr lang="en-US" altLang="zh-CN" sz="1600" dirty="0"/>
              <a:t>Source code: https://github.com/huangjunxin/IBM-DS-Capstone/blob/main/Week%201/Hands-on%20Lab%20Complete%20the%20Data%20Collection%20with%20Web%20Scraping%20lab/jupyter-labs-webscraping.ipynb</a:t>
            </a:r>
            <a:endParaRPr lang="zh-CN" altLang="en-US" sz="1600" dirty="0"/>
          </a:p>
        </p:txBody>
      </p:sp>
      <p:sp>
        <p:nvSpPr>
          <p:cNvPr id="7" name="流程图: 可选过程 6">
            <a:extLst>
              <a:ext uri="{FF2B5EF4-FFF2-40B4-BE49-F238E27FC236}">
                <a16:creationId xmlns:a16="http://schemas.microsoft.com/office/drawing/2014/main" id="{6C07E829-5F54-E862-646E-C4C5FBE13852}"/>
              </a:ext>
            </a:extLst>
          </p:cNvPr>
          <p:cNvSpPr/>
          <p:nvPr/>
        </p:nvSpPr>
        <p:spPr>
          <a:xfrm>
            <a:off x="7629461" y="1896035"/>
            <a:ext cx="2170622" cy="6589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Request from Wiki</a:t>
            </a:r>
            <a:endParaRPr lang="zh-CN" altLang="en-US" dirty="0"/>
          </a:p>
        </p:txBody>
      </p:sp>
      <p:sp>
        <p:nvSpPr>
          <p:cNvPr id="8" name="流程图: 可选过程 7">
            <a:extLst>
              <a:ext uri="{FF2B5EF4-FFF2-40B4-BE49-F238E27FC236}">
                <a16:creationId xmlns:a16="http://schemas.microsoft.com/office/drawing/2014/main" id="{0B25650B-F86D-3CED-A74F-DB4CFFCA2084}"/>
              </a:ext>
            </a:extLst>
          </p:cNvPr>
          <p:cNvSpPr/>
          <p:nvPr/>
        </p:nvSpPr>
        <p:spPr>
          <a:xfrm>
            <a:off x="7629461" y="3001961"/>
            <a:ext cx="2170622" cy="6589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Extract from HTML</a:t>
            </a:r>
            <a:endParaRPr lang="zh-CN" altLang="en-US" dirty="0"/>
          </a:p>
        </p:txBody>
      </p:sp>
      <p:sp>
        <p:nvSpPr>
          <p:cNvPr id="9" name="流程图: 可选过程 8">
            <a:extLst>
              <a:ext uri="{FF2B5EF4-FFF2-40B4-BE49-F238E27FC236}">
                <a16:creationId xmlns:a16="http://schemas.microsoft.com/office/drawing/2014/main" id="{D96E8454-E635-3D6B-D601-EE7D3F529D3E}"/>
              </a:ext>
            </a:extLst>
          </p:cNvPr>
          <p:cNvSpPr/>
          <p:nvPr/>
        </p:nvSpPr>
        <p:spPr>
          <a:xfrm>
            <a:off x="7629461" y="4107887"/>
            <a:ext cx="2170622" cy="6589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Store to Data Frame</a:t>
            </a:r>
            <a:endParaRPr lang="zh-CN" altLang="en-US" dirty="0"/>
          </a:p>
        </p:txBody>
      </p:sp>
      <p:sp>
        <p:nvSpPr>
          <p:cNvPr id="10" name="箭头: 下 9">
            <a:extLst>
              <a:ext uri="{FF2B5EF4-FFF2-40B4-BE49-F238E27FC236}">
                <a16:creationId xmlns:a16="http://schemas.microsoft.com/office/drawing/2014/main" id="{76D7FDD8-162D-1B3A-3B11-3974899091B5}"/>
              </a:ext>
            </a:extLst>
          </p:cNvPr>
          <p:cNvSpPr/>
          <p:nvPr/>
        </p:nvSpPr>
        <p:spPr>
          <a:xfrm>
            <a:off x="8553407" y="2565958"/>
            <a:ext cx="322730" cy="4360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93FB75CA-50D3-B049-7EF0-AC8E6DD628C5}"/>
              </a:ext>
            </a:extLst>
          </p:cNvPr>
          <p:cNvSpPr/>
          <p:nvPr/>
        </p:nvSpPr>
        <p:spPr>
          <a:xfrm>
            <a:off x="8553407" y="3658679"/>
            <a:ext cx="322730" cy="4360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可选过程 12">
            <a:extLst>
              <a:ext uri="{FF2B5EF4-FFF2-40B4-BE49-F238E27FC236}">
                <a16:creationId xmlns:a16="http://schemas.microsoft.com/office/drawing/2014/main" id="{9FA6FD78-8061-A38E-CD2A-22471536E64E}"/>
              </a:ext>
            </a:extLst>
          </p:cNvPr>
          <p:cNvSpPr/>
          <p:nvPr/>
        </p:nvSpPr>
        <p:spPr>
          <a:xfrm>
            <a:off x="7629461" y="5213813"/>
            <a:ext cx="2170622" cy="6589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Persist the data</a:t>
            </a:r>
            <a:endParaRPr lang="zh-CN" altLang="en-US" dirty="0"/>
          </a:p>
        </p:txBody>
      </p:sp>
      <p:sp>
        <p:nvSpPr>
          <p:cNvPr id="14" name="箭头: 下 13">
            <a:extLst>
              <a:ext uri="{FF2B5EF4-FFF2-40B4-BE49-F238E27FC236}">
                <a16:creationId xmlns:a16="http://schemas.microsoft.com/office/drawing/2014/main" id="{E8338357-C8E1-0A31-F635-461FC4C664AB}"/>
              </a:ext>
            </a:extLst>
          </p:cNvPr>
          <p:cNvSpPr/>
          <p:nvPr/>
        </p:nvSpPr>
        <p:spPr>
          <a:xfrm>
            <a:off x="8553407" y="4764605"/>
            <a:ext cx="322730" cy="4360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555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Filtering Data: The dataset initially included launches for both Falcon 1 and Falcon 9 boosters. The data needed to be filtered to exclude Falcon 1 launches to focus solely on Falcon 9 data.</a:t>
            </a:r>
          </a:p>
          <a:p>
            <a:r>
              <a:rPr lang="en-US" sz="2200" dirty="0">
                <a:solidFill>
                  <a:schemeClr val="accent3">
                    <a:lumMod val="25000"/>
                  </a:schemeClr>
                </a:solidFill>
                <a:latin typeface="Abadi" panose="020B0604020104020204" pitchFamily="34" charset="0"/>
              </a:rPr>
              <a:t>Resolving Missing IDs: Some columns contained identification numbers rather than direct data. By targeting specific endpoints on the API (e.g., Booster, Launchpad, Payload, Core), detailed information for each ID was retrieved and compiled into lists to enrich the dataset.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文本框 1">
            <a:extLst>
              <a:ext uri="{FF2B5EF4-FFF2-40B4-BE49-F238E27FC236}">
                <a16:creationId xmlns:a16="http://schemas.microsoft.com/office/drawing/2014/main" id="{AF839A18-D28E-A9A7-9FE8-D2A20B5951F2}"/>
              </a:ext>
            </a:extLst>
          </p:cNvPr>
          <p:cNvSpPr txBox="1"/>
          <p:nvPr/>
        </p:nvSpPr>
        <p:spPr>
          <a:xfrm>
            <a:off x="820738" y="5999163"/>
            <a:ext cx="10550524" cy="584775"/>
          </a:xfrm>
          <a:prstGeom prst="rect">
            <a:avLst/>
          </a:prstGeom>
          <a:noFill/>
        </p:spPr>
        <p:txBody>
          <a:bodyPr wrap="square" rtlCol="0">
            <a:spAutoFit/>
          </a:bodyPr>
          <a:lstStyle/>
          <a:p>
            <a:r>
              <a:rPr lang="en-US" altLang="zh-CN" sz="1600" dirty="0"/>
              <a:t>Source code: https://github.com/huangjunxin/IBM-DS-Capstone/blob/main/Week%201/Hands-on%20Lab%20Data%20Wrangling/labs-jupyter-spacex-Data%20wrangling.ipynb</a:t>
            </a:r>
            <a:endParaRPr lang="zh-CN" altLang="en-US" sz="1600" dirty="0"/>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1941"/>
            <a:ext cx="10515601" cy="476502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Catplot of Payload Mass vs. Flight Number colored by class (launch outcome) - This chart helps visualize the relationship between flight number, payload mass, and launch success. It shows that as flight number increases, success rate improves, and heavier payloads are associated with lower success rates.</a:t>
            </a:r>
          </a:p>
          <a:p>
            <a:pPr>
              <a:lnSpc>
                <a:spcPct val="100000"/>
              </a:lnSpc>
              <a:spcBef>
                <a:spcPts val="1400"/>
              </a:spcBef>
            </a:pPr>
            <a:r>
              <a:rPr lang="en-US" sz="2200" dirty="0">
                <a:solidFill>
                  <a:schemeClr val="accent3">
                    <a:lumMod val="25000"/>
                  </a:schemeClr>
                </a:solidFill>
                <a:latin typeface="Abadi"/>
              </a:rPr>
              <a:t>Catplot of Flight Number vs. Launch Site colored by class - This scatter plot depicts the distribution of flight numbers across different launch sites, with the outcome indicated by color. It allows identifying which launch sites have higher flight numbers and success rates.</a:t>
            </a:r>
          </a:p>
          <a:p>
            <a:pPr>
              <a:lnSpc>
                <a:spcPct val="100000"/>
              </a:lnSpc>
              <a:spcBef>
                <a:spcPts val="1400"/>
              </a:spcBef>
            </a:pPr>
            <a:r>
              <a:rPr lang="en-US" sz="2200" dirty="0">
                <a:solidFill>
                  <a:schemeClr val="accent3">
                    <a:lumMod val="25000"/>
                  </a:schemeClr>
                </a:solidFill>
                <a:latin typeface="Abadi"/>
              </a:rPr>
              <a:t>Scatter plot of Payload Mass vs. Launch Site colored by class - Similar to the previous plot, this one shows the distribution of payload mass launched from each site, along with the outcome. It reveals that certain sites handle heavier payloads and may have differing success rates.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文本框 1">
            <a:extLst>
              <a:ext uri="{FF2B5EF4-FFF2-40B4-BE49-F238E27FC236}">
                <a16:creationId xmlns:a16="http://schemas.microsoft.com/office/drawing/2014/main" id="{EA0B2BA8-05E3-48A6-6587-2390AF4044C6}"/>
              </a:ext>
            </a:extLst>
          </p:cNvPr>
          <p:cNvSpPr txBox="1"/>
          <p:nvPr/>
        </p:nvSpPr>
        <p:spPr>
          <a:xfrm>
            <a:off x="820738" y="5999163"/>
            <a:ext cx="10550524" cy="584775"/>
          </a:xfrm>
          <a:prstGeom prst="rect">
            <a:avLst/>
          </a:prstGeom>
          <a:noFill/>
        </p:spPr>
        <p:txBody>
          <a:bodyPr wrap="square" rtlCol="0">
            <a:spAutoFit/>
          </a:bodyPr>
          <a:lstStyle/>
          <a:p>
            <a:r>
              <a:rPr lang="en-US" altLang="zh-CN" sz="1600" dirty="0"/>
              <a:t>Source code: https://github.com/huangjunxin/IBM-DS-Capstone/blob/main/Week%202/EDA%20with%20Visualization%20Lab/jupyter-labs-eda-dataviz.ipynb.jupyterlite.ipynb</a:t>
            </a:r>
            <a:endParaRPr lang="zh-CN" altLang="en-US" sz="1600" dirty="0"/>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1941"/>
            <a:ext cx="10515601" cy="476502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Bar chart of success rate for each orbit type - By grouping flights by orbit and calculating the mean success rate, this bar chart easily compares the success rates across different orbit types. It identifies which orbits have the best historical success.</a:t>
            </a:r>
          </a:p>
          <a:p>
            <a:pPr>
              <a:lnSpc>
                <a:spcPct val="100000"/>
              </a:lnSpc>
              <a:spcBef>
                <a:spcPts val="1400"/>
              </a:spcBef>
            </a:pPr>
            <a:r>
              <a:rPr lang="en-US" sz="2000" dirty="0">
                <a:solidFill>
                  <a:schemeClr val="accent3">
                    <a:lumMod val="25000"/>
                  </a:schemeClr>
                </a:solidFill>
                <a:latin typeface="Abadi"/>
              </a:rPr>
              <a:t>Scatter plot of Flight Number vs. Orbit colored by class - This plot analyzes the potential relationship between flight number, orbit type and mission outcome. It can highlight if certain orbits have improving success rates as they are attempted more.</a:t>
            </a:r>
          </a:p>
          <a:p>
            <a:pPr>
              <a:lnSpc>
                <a:spcPct val="100000"/>
              </a:lnSpc>
              <a:spcBef>
                <a:spcPts val="1400"/>
              </a:spcBef>
            </a:pPr>
            <a:r>
              <a:rPr lang="en-US" sz="2000" dirty="0">
                <a:solidFill>
                  <a:schemeClr val="accent3">
                    <a:lumMod val="25000"/>
                  </a:schemeClr>
                </a:solidFill>
                <a:latin typeface="Abadi"/>
              </a:rPr>
              <a:t>Scatter plot of Payload Mass vs. Orbit colored by class - Plotting payload mass against orbit type with outcome identified by color can reveal if heavier payloads tend to be associated with specific orbits and if there is any link between payload mass, orbit and success rate.</a:t>
            </a:r>
          </a:p>
          <a:p>
            <a:pPr>
              <a:lnSpc>
                <a:spcPct val="100000"/>
              </a:lnSpc>
              <a:spcBef>
                <a:spcPts val="1400"/>
              </a:spcBef>
            </a:pPr>
            <a:r>
              <a:rPr lang="en-US" sz="2000" dirty="0">
                <a:solidFill>
                  <a:schemeClr val="accent3">
                    <a:lumMod val="25000"/>
                  </a:schemeClr>
                </a:solidFill>
                <a:latin typeface="Abadi"/>
              </a:rPr>
              <a:t>Line plot of yearly average success rate over time - By calculating the mean success rate for each year and plotting it as a line chart, the trend in success rates over the years can be visualized. An improving trend would indicate increasing reliability.</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文本框 1">
            <a:extLst>
              <a:ext uri="{FF2B5EF4-FFF2-40B4-BE49-F238E27FC236}">
                <a16:creationId xmlns:a16="http://schemas.microsoft.com/office/drawing/2014/main" id="{EA0B2BA8-05E3-48A6-6587-2390AF4044C6}"/>
              </a:ext>
            </a:extLst>
          </p:cNvPr>
          <p:cNvSpPr txBox="1"/>
          <p:nvPr/>
        </p:nvSpPr>
        <p:spPr>
          <a:xfrm>
            <a:off x="820738" y="5999163"/>
            <a:ext cx="10550524" cy="584775"/>
          </a:xfrm>
          <a:prstGeom prst="rect">
            <a:avLst/>
          </a:prstGeom>
          <a:noFill/>
        </p:spPr>
        <p:txBody>
          <a:bodyPr wrap="square" rtlCol="0">
            <a:spAutoFit/>
          </a:bodyPr>
          <a:lstStyle/>
          <a:p>
            <a:r>
              <a:rPr lang="en-US" altLang="zh-CN" sz="1600" dirty="0"/>
              <a:t>Source code: https://github.com/huangjunxin/IBM-DS-Capstone/blob/main/Week%202/EDA%20with%20Visualization%20Lab/jupyter-labs-eda-dataviz.ipynb.jupyterlite.ipynb</a:t>
            </a:r>
            <a:endParaRPr lang="zh-CN" altLang="en-US" sz="1600" dirty="0"/>
          </a:p>
        </p:txBody>
      </p:sp>
    </p:spTree>
    <p:extLst>
      <p:ext uri="{BB962C8B-B14F-4D97-AF65-F5344CB8AC3E}">
        <p14:creationId xmlns:p14="http://schemas.microsoft.com/office/powerpoint/2010/main" val="1025886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0"/>
              </a:spcBef>
            </a:pPr>
            <a:r>
              <a:rPr lang="en-US" sz="1800" dirty="0">
                <a:solidFill>
                  <a:schemeClr val="accent3">
                    <a:lumMod val="25000"/>
                  </a:schemeClr>
                </a:solidFill>
                <a:latin typeface="Abadi" panose="020B0604020104020204" pitchFamily="34" charset="0"/>
              </a:rPr>
              <a:t>Displayed the names of the unique launch sites in the space mission</a:t>
            </a:r>
          </a:p>
          <a:p>
            <a:pPr>
              <a:lnSpc>
                <a:spcPct val="100000"/>
              </a:lnSpc>
              <a:spcBef>
                <a:spcPts val="0"/>
              </a:spcBef>
            </a:pPr>
            <a:r>
              <a:rPr lang="en-US" sz="1800" dirty="0">
                <a:solidFill>
                  <a:schemeClr val="accent3">
                    <a:lumMod val="25000"/>
                  </a:schemeClr>
                </a:solidFill>
                <a:latin typeface="Abadi" panose="020B0604020104020204" pitchFamily="34" charset="0"/>
              </a:rPr>
              <a:t>Displayed 5 records where launch sites begin with the string 'CCA'</a:t>
            </a:r>
          </a:p>
          <a:p>
            <a:pPr>
              <a:lnSpc>
                <a:spcPct val="100000"/>
              </a:lnSpc>
              <a:spcBef>
                <a:spcPts val="0"/>
              </a:spcBef>
            </a:pPr>
            <a:r>
              <a:rPr lang="en-US" sz="1800" dirty="0">
                <a:solidFill>
                  <a:schemeClr val="accent3">
                    <a:lumMod val="25000"/>
                  </a:schemeClr>
                </a:solidFill>
                <a:latin typeface="Abadi" panose="020B0604020104020204" pitchFamily="34" charset="0"/>
              </a:rPr>
              <a:t>Displayed the total payload mass carried by boosters launched by NASA (CRS)</a:t>
            </a:r>
          </a:p>
          <a:p>
            <a:pPr>
              <a:lnSpc>
                <a:spcPct val="100000"/>
              </a:lnSpc>
              <a:spcBef>
                <a:spcPts val="0"/>
              </a:spcBef>
            </a:pPr>
            <a:r>
              <a:rPr lang="en-US" sz="1800" dirty="0">
                <a:solidFill>
                  <a:schemeClr val="accent3">
                    <a:lumMod val="25000"/>
                  </a:schemeClr>
                </a:solidFill>
                <a:latin typeface="Abadi" panose="020B0604020104020204" pitchFamily="34" charset="0"/>
              </a:rPr>
              <a:t>Displayed average payload mass carried by booster version F9 v1.1</a:t>
            </a:r>
          </a:p>
          <a:p>
            <a:pPr>
              <a:lnSpc>
                <a:spcPct val="100000"/>
              </a:lnSpc>
              <a:spcBef>
                <a:spcPts val="0"/>
              </a:spcBef>
            </a:pPr>
            <a:r>
              <a:rPr lang="en-US" sz="1800" dirty="0">
                <a:solidFill>
                  <a:schemeClr val="accent3">
                    <a:lumMod val="25000"/>
                  </a:schemeClr>
                </a:solidFill>
                <a:latin typeface="Abadi" panose="020B0604020104020204" pitchFamily="34" charset="0"/>
              </a:rPr>
              <a:t>Listed the date when the first successful landing outcome on a ground pad was achieved</a:t>
            </a:r>
          </a:p>
          <a:p>
            <a:pPr>
              <a:lnSpc>
                <a:spcPct val="100000"/>
              </a:lnSpc>
              <a:spcBef>
                <a:spcPts val="0"/>
              </a:spcBef>
            </a:pPr>
            <a:r>
              <a:rPr lang="en-US" sz="1800" dirty="0">
                <a:solidFill>
                  <a:schemeClr val="accent3">
                    <a:lumMod val="25000"/>
                  </a:schemeClr>
                </a:solidFill>
                <a:latin typeface="Abadi" panose="020B0604020104020204" pitchFamily="34" charset="0"/>
              </a:rPr>
              <a:t>Listed the names of the boosters which had successful drone ship landings and payload mass between 4000 kg and 6000 kg</a:t>
            </a:r>
          </a:p>
          <a:p>
            <a:pPr>
              <a:lnSpc>
                <a:spcPct val="100000"/>
              </a:lnSpc>
              <a:spcBef>
                <a:spcPts val="0"/>
              </a:spcBef>
            </a:pPr>
            <a:r>
              <a:rPr lang="en-US" sz="1800" dirty="0">
                <a:solidFill>
                  <a:schemeClr val="accent3">
                    <a:lumMod val="25000"/>
                  </a:schemeClr>
                </a:solidFill>
                <a:latin typeface="Abadi" panose="020B0604020104020204" pitchFamily="34" charset="0"/>
              </a:rPr>
              <a:t>Listed the total number of successful and failed mission outcomes</a:t>
            </a:r>
          </a:p>
          <a:p>
            <a:pPr>
              <a:lnSpc>
                <a:spcPct val="100000"/>
              </a:lnSpc>
              <a:spcBef>
                <a:spcPts val="0"/>
              </a:spcBef>
            </a:pPr>
            <a:r>
              <a:rPr lang="en-US" sz="1800" dirty="0">
                <a:solidFill>
                  <a:schemeClr val="accent3">
                    <a:lumMod val="25000"/>
                  </a:schemeClr>
                </a:solidFill>
                <a:latin typeface="Abadi" panose="020B0604020104020204" pitchFamily="34" charset="0"/>
              </a:rPr>
              <a:t>Listed the names of the booster versions which carried the maximum payload mass, using a subquery</a:t>
            </a:r>
          </a:p>
          <a:p>
            <a:pPr>
              <a:lnSpc>
                <a:spcPct val="100000"/>
              </a:lnSpc>
              <a:spcBef>
                <a:spcPts val="0"/>
              </a:spcBef>
            </a:pPr>
            <a:r>
              <a:rPr lang="en-US" sz="1800" dirty="0">
                <a:solidFill>
                  <a:schemeClr val="accent3">
                    <a:lumMod val="25000"/>
                  </a:schemeClr>
                </a:solidFill>
                <a:latin typeface="Abadi" panose="020B0604020104020204" pitchFamily="34" charset="0"/>
              </a:rPr>
              <a:t>Listed the records showing the month names, failed drone ship landing outcomes, booster versions, and launch sites for the months in 2015</a:t>
            </a:r>
          </a:p>
          <a:p>
            <a:pPr>
              <a:lnSpc>
                <a:spcPct val="100000"/>
              </a:lnSpc>
              <a:spcBef>
                <a:spcPts val="0"/>
              </a:spcBef>
            </a:pPr>
            <a:r>
              <a:rPr lang="en-US" sz="1800" dirty="0">
                <a:solidFill>
                  <a:schemeClr val="accent3">
                    <a:lumMod val="25000"/>
                  </a:schemeClr>
                </a:solidFill>
                <a:latin typeface="Abadi" panose="020B0604020104020204" pitchFamily="34" charset="0"/>
              </a:rPr>
              <a:t>Ranked the count of landing outcomes between 2010-06-04 and 2017-03-20 in descending order</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文本框 1">
            <a:extLst>
              <a:ext uri="{FF2B5EF4-FFF2-40B4-BE49-F238E27FC236}">
                <a16:creationId xmlns:a16="http://schemas.microsoft.com/office/drawing/2014/main" id="{6E265232-1BF0-00E9-1C1B-E673F1123873}"/>
              </a:ext>
            </a:extLst>
          </p:cNvPr>
          <p:cNvSpPr txBox="1"/>
          <p:nvPr/>
        </p:nvSpPr>
        <p:spPr>
          <a:xfrm>
            <a:off x="820738" y="5999163"/>
            <a:ext cx="10550524" cy="584775"/>
          </a:xfrm>
          <a:prstGeom prst="rect">
            <a:avLst/>
          </a:prstGeom>
          <a:noFill/>
        </p:spPr>
        <p:txBody>
          <a:bodyPr wrap="square" rtlCol="0">
            <a:spAutoFit/>
          </a:bodyPr>
          <a:lstStyle/>
          <a:p>
            <a:r>
              <a:rPr lang="en-US" altLang="zh-CN" sz="1600" dirty="0"/>
              <a:t>Source code: https://github.com/huangjunxin/IBM-DS-Capstone/blob/main/Week%202/Hands-on%20Lab%20Complete%20the%20EDA%20with%20SQL/jupyter-labs-eda-sql-coursera_sqllite.ipynb</a:t>
            </a:r>
            <a:endParaRPr lang="zh-CN" altLang="en-US" sz="1600" dirty="0"/>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clusters of markers are used with Folium maps </a:t>
            </a:r>
          </a:p>
          <a:p>
            <a:pPr>
              <a:lnSpc>
                <a:spcPct val="100000"/>
              </a:lnSpc>
              <a:spcBef>
                <a:spcPts val="1400"/>
              </a:spcBef>
            </a:pPr>
            <a:r>
              <a:rPr lang="en-US" sz="2200" dirty="0">
                <a:solidFill>
                  <a:schemeClr val="accent3">
                    <a:lumMod val="25000"/>
                  </a:schemeClr>
                </a:solidFill>
                <a:latin typeface="Abadi" panose="020B0604020104020204" pitchFamily="34" charset="0"/>
              </a:rPr>
              <a:t>Markers indicate points such as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Circles indicate highlighted areas around specific coordinates, such as the NASA Johnson Space Centre</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represent clusters of events at each coordinate, such as launches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Lines indicate the distance between two coordinates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文本框 1">
            <a:extLst>
              <a:ext uri="{FF2B5EF4-FFF2-40B4-BE49-F238E27FC236}">
                <a16:creationId xmlns:a16="http://schemas.microsoft.com/office/drawing/2014/main" id="{CD440F43-02D6-40C0-C9D9-14370BFDDB71}"/>
              </a:ext>
            </a:extLst>
          </p:cNvPr>
          <p:cNvSpPr txBox="1"/>
          <p:nvPr/>
        </p:nvSpPr>
        <p:spPr>
          <a:xfrm>
            <a:off x="820738" y="5999163"/>
            <a:ext cx="10550524" cy="830997"/>
          </a:xfrm>
          <a:prstGeom prst="rect">
            <a:avLst/>
          </a:prstGeom>
          <a:noFill/>
        </p:spPr>
        <p:txBody>
          <a:bodyPr wrap="square" rtlCol="0">
            <a:spAutoFit/>
          </a:bodyPr>
          <a:lstStyle/>
          <a:p>
            <a:r>
              <a:rPr lang="en-US" altLang="zh-CN" sz="1600" dirty="0"/>
              <a:t>Source code: https://github.com/huangjunxin/IBM-DS-Capstone/blob/main/Week%203/Hands-on%20Lab%20Interactive%20Visual%20Analytics%20with%20Folium%20lab/lab_jupyter_launch_site_location.jupyterlite.ipynb</a:t>
            </a:r>
            <a:endParaRPr lang="zh-CN" altLang="en-US" sz="1600" dirty="0"/>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created showing the total number of launches for a given site</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plots showing the relationship between different booster versions and outcomes and payload mass in kilograms.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文本框 1">
            <a:extLst>
              <a:ext uri="{FF2B5EF4-FFF2-40B4-BE49-F238E27FC236}">
                <a16:creationId xmlns:a16="http://schemas.microsoft.com/office/drawing/2014/main" id="{B8DA17AD-BF31-29E0-98F0-497062DD6257}"/>
              </a:ext>
            </a:extLst>
          </p:cNvPr>
          <p:cNvSpPr txBox="1"/>
          <p:nvPr/>
        </p:nvSpPr>
        <p:spPr>
          <a:xfrm>
            <a:off x="820738" y="5999163"/>
            <a:ext cx="10550524" cy="584775"/>
          </a:xfrm>
          <a:prstGeom prst="rect">
            <a:avLst/>
          </a:prstGeom>
          <a:noFill/>
        </p:spPr>
        <p:txBody>
          <a:bodyPr wrap="square" rtlCol="0">
            <a:spAutoFit/>
          </a:bodyPr>
          <a:lstStyle/>
          <a:p>
            <a:r>
              <a:rPr lang="en-US" altLang="zh-CN" sz="1600" dirty="0"/>
              <a:t>Source code: https://github.com/huangjunxin/IBM-DS-Capstone/blob/main/Week%203/Hands-on%20Lab%20Build%20an%20Interactive%20Dashboard%20with%20Ploty%20Dash/spacex_dash_app.py</a:t>
            </a:r>
            <a:endParaRPr lang="zh-CN" altLang="en-US" sz="1600" dirty="0"/>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loaded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and split into training and testing parts.</a:t>
            </a:r>
          </a:p>
          <a:p>
            <a:pPr>
              <a:lnSpc>
                <a:spcPct val="100000"/>
              </a:lnSpc>
              <a:spcBef>
                <a:spcPts val="1400"/>
              </a:spcBef>
            </a:pPr>
            <a:r>
              <a:rPr lang="en-US" sz="2200" dirty="0">
                <a:solidFill>
                  <a:schemeClr val="accent3">
                    <a:lumMod val="25000"/>
                  </a:schemeClr>
                </a:solidFill>
                <a:latin typeface="Abadi" panose="020B0604020104020204" pitchFamily="34" charset="0"/>
              </a:rPr>
              <a:t>Different machine learning models were built and tuned with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used as a measure of the model and feature engineering and algorithm tuning was used to improve the model.</a:t>
            </a:r>
          </a:p>
          <a:p>
            <a:pPr>
              <a:lnSpc>
                <a:spcPct val="100000"/>
              </a:lnSpc>
              <a:spcBef>
                <a:spcPts val="1400"/>
              </a:spcBef>
            </a:pPr>
            <a:r>
              <a:rPr lang="en-US" sz="2200" dirty="0">
                <a:solidFill>
                  <a:schemeClr val="accent3">
                    <a:lumMod val="25000"/>
                  </a:schemeClr>
                </a:solidFill>
                <a:latin typeface="Abadi" panose="020B0604020104020204" pitchFamily="34" charset="0"/>
              </a:rPr>
              <a:t>Finally the best performing classification model was found.</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文本框 1">
            <a:extLst>
              <a:ext uri="{FF2B5EF4-FFF2-40B4-BE49-F238E27FC236}">
                <a16:creationId xmlns:a16="http://schemas.microsoft.com/office/drawing/2014/main" id="{5C865223-26A8-0B31-FADE-9C9E7CA31E6D}"/>
              </a:ext>
            </a:extLst>
          </p:cNvPr>
          <p:cNvSpPr txBox="1"/>
          <p:nvPr/>
        </p:nvSpPr>
        <p:spPr>
          <a:xfrm>
            <a:off x="820738" y="5999163"/>
            <a:ext cx="10550524" cy="830997"/>
          </a:xfrm>
          <a:prstGeom prst="rect">
            <a:avLst/>
          </a:prstGeom>
          <a:noFill/>
        </p:spPr>
        <p:txBody>
          <a:bodyPr wrap="square" rtlCol="0">
            <a:spAutoFit/>
          </a:bodyPr>
          <a:lstStyle/>
          <a:p>
            <a:r>
              <a:rPr lang="en-US" altLang="zh-CN" sz="1600" dirty="0"/>
              <a:t>Source code: https://github.com/huangjunxin/IBM-DS-Capstone/blob/main/Week%204/Hands-on%20Lab%20Complete%20the%20Machine%20Learning%20Prediction%20lab/SpaceX_Machine_Learning_Prediction_Part_5.jupyterlite.ipynb</a:t>
            </a:r>
            <a:endParaRPr lang="zh-CN" altLang="en-US" sz="1600" dirty="0"/>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378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800" dirty="0"/>
              <a:t>SpaceX operates from four distinct launch sites.</a:t>
            </a:r>
          </a:p>
          <a:p>
            <a:pPr>
              <a:lnSpc>
                <a:spcPct val="100000"/>
              </a:lnSpc>
              <a:spcBef>
                <a:spcPts val="1400"/>
              </a:spcBef>
            </a:pPr>
            <a:r>
              <a:rPr lang="en-US" sz="1800" dirty="0"/>
              <a:t>The company's early launches served both its own and NASA's needs.</a:t>
            </a:r>
          </a:p>
          <a:p>
            <a:pPr>
              <a:lnSpc>
                <a:spcPct val="100000"/>
              </a:lnSpc>
              <a:spcBef>
                <a:spcPts val="1400"/>
              </a:spcBef>
            </a:pPr>
            <a:r>
              <a:rPr lang="en-US" sz="1800" dirty="0"/>
              <a:t>The average payload capacity of the Falcon 9 version 1.1 booster is 2,928 kg.</a:t>
            </a:r>
          </a:p>
          <a:p>
            <a:pPr>
              <a:lnSpc>
                <a:spcPct val="100000"/>
              </a:lnSpc>
              <a:spcBef>
                <a:spcPts val="1400"/>
              </a:spcBef>
            </a:pPr>
            <a:r>
              <a:rPr lang="en-US" sz="1800" dirty="0"/>
              <a:t>A milestone was reached in 2015 with the first successful booster landing, five years after the first launch.</a:t>
            </a:r>
          </a:p>
          <a:p>
            <a:pPr>
              <a:lnSpc>
                <a:spcPct val="100000"/>
              </a:lnSpc>
              <a:spcBef>
                <a:spcPts val="1400"/>
              </a:spcBef>
            </a:pPr>
            <a:r>
              <a:rPr lang="en-US" sz="1800" dirty="0"/>
              <a:t>Several versions of the Falcon 9 booster have successfully landed on drone ships, even with payloads above the average.</a:t>
            </a:r>
          </a:p>
          <a:p>
            <a:pPr>
              <a:lnSpc>
                <a:spcPct val="100000"/>
              </a:lnSpc>
              <a:spcBef>
                <a:spcPts val="1400"/>
              </a:spcBef>
            </a:pPr>
            <a:r>
              <a:rPr lang="en-US" sz="1800" dirty="0"/>
              <a:t>The mission success rate is close to 100%.</a:t>
            </a:r>
          </a:p>
          <a:p>
            <a:pPr>
              <a:lnSpc>
                <a:spcPct val="100000"/>
              </a:lnSpc>
              <a:spcBef>
                <a:spcPts val="1400"/>
              </a:spcBef>
            </a:pPr>
            <a:r>
              <a:rPr lang="en-US" sz="1800" dirty="0"/>
              <a:t>Two booster versions, specifically F9 v1.1 B1012 and F9 v1.1 B1015, failed to land on drone ships in 2015.</a:t>
            </a:r>
          </a:p>
          <a:p>
            <a:pPr>
              <a:lnSpc>
                <a:spcPct val="100000"/>
              </a:lnSpc>
              <a:spcBef>
                <a:spcPts val="1400"/>
              </a:spcBef>
            </a:pPr>
            <a:r>
              <a:rPr lang="en-US" sz="1800" dirty="0"/>
              <a:t>The rate of successful landings has shown improvement over the years.</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demo in screenshots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t>Interactive analytics revealed that launch sites are typically situated in safe locations, often near the sea.</a:t>
            </a:r>
          </a:p>
          <a:p>
            <a:pPr>
              <a:lnSpc>
                <a:spcPct val="100000"/>
              </a:lnSpc>
              <a:spcBef>
                <a:spcPts val="1400"/>
              </a:spcBef>
            </a:pPr>
            <a:r>
              <a:rPr lang="en-US" sz="1800" dirty="0"/>
              <a:t>These sites also benefit from robust logistic infrastructures in their vicinity.</a:t>
            </a:r>
          </a:p>
          <a:p>
            <a:pPr>
              <a:lnSpc>
                <a:spcPct val="100000"/>
              </a:lnSpc>
              <a:spcBef>
                <a:spcPts val="1400"/>
              </a:spcBef>
            </a:pPr>
            <a:r>
              <a:rPr lang="en-US" sz="1800" dirty="0"/>
              <a:t>A majority of launches are conducted from launch sites located on the east coast.</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图片 2">
            <a:extLst>
              <a:ext uri="{FF2B5EF4-FFF2-40B4-BE49-F238E27FC236}">
                <a16:creationId xmlns:a16="http://schemas.microsoft.com/office/drawing/2014/main" id="{6C8B0A1A-2724-D30D-28E6-8459BCACC73D}"/>
              </a:ext>
            </a:extLst>
          </p:cNvPr>
          <p:cNvPicPr>
            <a:picLocks noChangeAspect="1"/>
          </p:cNvPicPr>
          <p:nvPr/>
        </p:nvPicPr>
        <p:blipFill>
          <a:blip r:embed="rId4"/>
          <a:stretch>
            <a:fillRect/>
          </a:stretch>
        </p:blipFill>
        <p:spPr>
          <a:xfrm>
            <a:off x="1253143" y="3743271"/>
            <a:ext cx="9685714" cy="2942857"/>
          </a:xfrm>
          <a:prstGeom prst="rect">
            <a:avLst/>
          </a:prstGeom>
        </p:spPr>
      </p:pic>
    </p:spTree>
    <p:extLst>
      <p:ext uri="{BB962C8B-B14F-4D97-AF65-F5344CB8AC3E}">
        <p14:creationId xmlns:p14="http://schemas.microsoft.com/office/powerpoint/2010/main" val="951870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378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1800" dirty="0"/>
              <a:t>In terms of accuracy, the decision tree has the highest accuracy of 0.875 among all the classification models.</a:t>
            </a:r>
          </a:p>
          <a:p>
            <a:pPr>
              <a:lnSpc>
                <a:spcPct val="100000"/>
              </a:lnSpc>
              <a:spcBef>
                <a:spcPts val="1400"/>
              </a:spcBef>
            </a:pPr>
            <a:r>
              <a:rPr lang="en-US" sz="1800" dirty="0"/>
              <a:t>The main problem shown in the confusion matrix is false positives, where the classifier marks unsuccessful landings as successful landings.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11606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94220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more flights, the higher the success rate at the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a:extLst>
              <a:ext uri="{FF2B5EF4-FFF2-40B4-BE49-F238E27FC236}">
                <a16:creationId xmlns:a16="http://schemas.microsoft.com/office/drawing/2014/main" id="{84E42135-3BBE-1935-9741-BAC95E211DB7}"/>
              </a:ext>
            </a:extLst>
          </p:cNvPr>
          <p:cNvPicPr>
            <a:picLocks noChangeAspect="1"/>
          </p:cNvPicPr>
          <p:nvPr/>
        </p:nvPicPr>
        <p:blipFill>
          <a:blip r:embed="rId3"/>
          <a:stretch>
            <a:fillRect/>
          </a:stretch>
        </p:blipFill>
        <p:spPr>
          <a:xfrm>
            <a:off x="1036711" y="1981200"/>
            <a:ext cx="9982200" cy="48768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73FB7399-DF69-2408-8072-1677C1634F37}"/>
              </a:ext>
            </a:extLst>
          </p:cNvPr>
          <p:cNvSpPr txBox="1">
            <a:spLocks/>
          </p:cNvSpPr>
          <p:nvPr/>
        </p:nvSpPr>
        <p:spPr>
          <a:xfrm>
            <a:off x="770011" y="1523206"/>
            <a:ext cx="94220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payload mass of the CCAFS SLC 40 at the launch site, the higher the success rate of the rocket.</a:t>
            </a:r>
          </a:p>
        </p:txBody>
      </p:sp>
      <p:pic>
        <p:nvPicPr>
          <p:cNvPr id="7" name="图片 6">
            <a:extLst>
              <a:ext uri="{FF2B5EF4-FFF2-40B4-BE49-F238E27FC236}">
                <a16:creationId xmlns:a16="http://schemas.microsoft.com/office/drawing/2014/main" id="{6E7D101C-41A2-740E-74F7-3F1BAF925AD5}"/>
              </a:ext>
            </a:extLst>
          </p:cNvPr>
          <p:cNvPicPr>
            <a:picLocks noChangeAspect="1"/>
          </p:cNvPicPr>
          <p:nvPr/>
        </p:nvPicPr>
        <p:blipFill>
          <a:blip r:embed="rId3"/>
          <a:stretch>
            <a:fillRect/>
          </a:stretch>
        </p:blipFill>
        <p:spPr>
          <a:xfrm>
            <a:off x="2913136" y="2308489"/>
            <a:ext cx="6229350" cy="43338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FBC516CF-D78B-4C82-A4A7-CA95DCEAFEAB}"/>
              </a:ext>
            </a:extLst>
          </p:cNvPr>
          <p:cNvSpPr txBox="1">
            <a:spLocks/>
          </p:cNvSpPr>
          <p:nvPr/>
        </p:nvSpPr>
        <p:spPr>
          <a:xfrm>
            <a:off x="770011" y="1523206"/>
            <a:ext cx="94220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ES-L1, GEO, HEO, SSO had the highest success rate.</a:t>
            </a:r>
          </a:p>
        </p:txBody>
      </p:sp>
      <p:pic>
        <p:nvPicPr>
          <p:cNvPr id="9" name="图片 8">
            <a:extLst>
              <a:ext uri="{FF2B5EF4-FFF2-40B4-BE49-F238E27FC236}">
                <a16:creationId xmlns:a16="http://schemas.microsoft.com/office/drawing/2014/main" id="{D7ACFE77-49F2-63ED-568F-22F56A979A05}"/>
              </a:ext>
            </a:extLst>
          </p:cNvPr>
          <p:cNvPicPr>
            <a:picLocks noChangeAspect="1"/>
          </p:cNvPicPr>
          <p:nvPr/>
        </p:nvPicPr>
        <p:blipFill>
          <a:blip r:embed="rId3"/>
          <a:stretch>
            <a:fillRect/>
          </a:stretch>
        </p:blipFill>
        <p:spPr>
          <a:xfrm>
            <a:off x="3395662" y="2103344"/>
            <a:ext cx="5400675" cy="45529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ACDFD6C6-0FEA-6F2A-C9F5-CC787D427CCD}"/>
              </a:ext>
            </a:extLst>
          </p:cNvPr>
          <p:cNvSpPr txBox="1">
            <a:spLocks/>
          </p:cNvSpPr>
          <p:nvPr/>
        </p:nvSpPr>
        <p:spPr>
          <a:xfrm>
            <a:off x="770011" y="1523206"/>
            <a:ext cx="94220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points are distributed randomly, and there is no clear relationship between Flight Number and Orbit.</a:t>
            </a:r>
          </a:p>
        </p:txBody>
      </p:sp>
      <p:pic>
        <p:nvPicPr>
          <p:cNvPr id="7" name="图片 6">
            <a:extLst>
              <a:ext uri="{FF2B5EF4-FFF2-40B4-BE49-F238E27FC236}">
                <a16:creationId xmlns:a16="http://schemas.microsoft.com/office/drawing/2014/main" id="{D5777D3F-D697-1585-7E48-5DD38674A498}"/>
              </a:ext>
            </a:extLst>
          </p:cNvPr>
          <p:cNvPicPr>
            <a:picLocks noChangeAspect="1"/>
          </p:cNvPicPr>
          <p:nvPr/>
        </p:nvPicPr>
        <p:blipFill>
          <a:blip r:embed="rId3"/>
          <a:stretch>
            <a:fillRect/>
          </a:stretch>
        </p:blipFill>
        <p:spPr>
          <a:xfrm>
            <a:off x="3314700" y="2348830"/>
            <a:ext cx="5562600" cy="43338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C10A2348-69C0-4B69-9354-437A419BBC82}"/>
              </a:ext>
            </a:extLst>
          </p:cNvPr>
          <p:cNvSpPr txBox="1">
            <a:spLocks/>
          </p:cNvSpPr>
          <p:nvPr/>
        </p:nvSpPr>
        <p:spPr>
          <a:xfrm>
            <a:off x="770011" y="1523206"/>
            <a:ext cx="94220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LEO, ISS and PO orbits are more likely to have successful landings due to larger payloads.</a:t>
            </a:r>
          </a:p>
        </p:txBody>
      </p:sp>
      <p:pic>
        <p:nvPicPr>
          <p:cNvPr id="7" name="图片 6">
            <a:extLst>
              <a:ext uri="{FF2B5EF4-FFF2-40B4-BE49-F238E27FC236}">
                <a16:creationId xmlns:a16="http://schemas.microsoft.com/office/drawing/2014/main" id="{C0ECCD1B-AA9F-8B81-7AF6-1F8AC8B8CA4F}"/>
              </a:ext>
            </a:extLst>
          </p:cNvPr>
          <p:cNvPicPr>
            <a:picLocks noChangeAspect="1"/>
          </p:cNvPicPr>
          <p:nvPr/>
        </p:nvPicPr>
        <p:blipFill>
          <a:blip r:embed="rId3"/>
          <a:stretch>
            <a:fillRect/>
          </a:stretch>
        </p:blipFill>
        <p:spPr>
          <a:xfrm>
            <a:off x="3262312" y="2310932"/>
            <a:ext cx="5667375" cy="43338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27094"/>
            <a:ext cx="2285089" cy="42542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2013, the success rate has been increasing until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图片 5">
            <a:extLst>
              <a:ext uri="{FF2B5EF4-FFF2-40B4-BE49-F238E27FC236}">
                <a16:creationId xmlns:a16="http://schemas.microsoft.com/office/drawing/2014/main" id="{E2B93990-151C-1965-D462-57F7FB447733}"/>
              </a:ext>
            </a:extLst>
          </p:cNvPr>
          <p:cNvPicPr>
            <a:picLocks noChangeAspect="1"/>
          </p:cNvPicPr>
          <p:nvPr/>
        </p:nvPicPr>
        <p:blipFill>
          <a:blip r:embed="rId3"/>
          <a:stretch>
            <a:fillRect/>
          </a:stretch>
        </p:blipFill>
        <p:spPr>
          <a:xfrm>
            <a:off x="3227461" y="1370463"/>
            <a:ext cx="8058150" cy="52101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9518"/>
            <a:ext cx="10326708" cy="490769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1800" dirty="0">
                <a:solidFill>
                  <a:schemeClr val="accent3">
                    <a:lumMod val="25000"/>
                  </a:schemeClr>
                </a:solidFill>
                <a:latin typeface="Abadi" panose="020B0604020104020204" pitchFamily="34" charset="0"/>
              </a:rPr>
              <a:t>Summary of methodologies</a:t>
            </a:r>
          </a:p>
          <a:p>
            <a:pPr>
              <a:lnSpc>
                <a:spcPct val="120000"/>
              </a:lnSpc>
              <a:spcBef>
                <a:spcPts val="600"/>
              </a:spcBef>
            </a:pPr>
            <a:r>
              <a:rPr lang="en-US" sz="1800" dirty="0">
                <a:solidFill>
                  <a:schemeClr val="accent3">
                    <a:lumMod val="25000"/>
                  </a:schemeClr>
                </a:solidFill>
                <a:latin typeface="Abadi" panose="020B0604020104020204" pitchFamily="34" charset="0"/>
              </a:rPr>
              <a:t>Data Collection through API: Utilizing Application Programming Interfaces (APIs) to gather structured data.</a:t>
            </a:r>
          </a:p>
          <a:p>
            <a:pPr>
              <a:lnSpc>
                <a:spcPct val="120000"/>
              </a:lnSpc>
              <a:spcBef>
                <a:spcPts val="600"/>
              </a:spcBef>
            </a:pPr>
            <a:r>
              <a:rPr lang="en-US" sz="1800" dirty="0">
                <a:solidFill>
                  <a:schemeClr val="accent3">
                    <a:lumMod val="25000"/>
                  </a:schemeClr>
                </a:solidFill>
                <a:latin typeface="Abadi" panose="020B0604020104020204" pitchFamily="34" charset="0"/>
              </a:rPr>
              <a:t>Data Collection with Web Scraping: Employing techniques to extract data from websites.</a:t>
            </a:r>
          </a:p>
          <a:p>
            <a:pPr>
              <a:lnSpc>
                <a:spcPct val="120000"/>
              </a:lnSpc>
              <a:spcBef>
                <a:spcPts val="600"/>
              </a:spcBef>
            </a:pPr>
            <a:r>
              <a:rPr lang="en-US" sz="1800" dirty="0">
                <a:solidFill>
                  <a:schemeClr val="accent3">
                    <a:lumMod val="25000"/>
                  </a:schemeClr>
                </a:solidFill>
                <a:latin typeface="Abadi" panose="020B0604020104020204" pitchFamily="34" charset="0"/>
              </a:rPr>
              <a:t>Data Wrangling: Cleaning, structuring, and enriching raw data into a desired format for better decision making in less time.</a:t>
            </a:r>
          </a:p>
          <a:p>
            <a:pPr>
              <a:lnSpc>
                <a:spcPct val="120000"/>
              </a:lnSpc>
              <a:spcBef>
                <a:spcPts val="600"/>
              </a:spcBef>
            </a:pPr>
            <a:r>
              <a:rPr lang="en-US" sz="1800" dirty="0">
                <a:solidFill>
                  <a:schemeClr val="accent3">
                    <a:lumMod val="25000"/>
                  </a:schemeClr>
                </a:solidFill>
                <a:latin typeface="Abadi" panose="020B0604020104020204" pitchFamily="34" charset="0"/>
              </a:rPr>
              <a:t>Exploratory Data Analysis with SQL: Using Structured Query Language (SQL) to explore and analyze data, identifying patterns and insights.</a:t>
            </a:r>
          </a:p>
          <a:p>
            <a:pPr>
              <a:lnSpc>
                <a:spcPct val="120000"/>
              </a:lnSpc>
              <a:spcBef>
                <a:spcPts val="600"/>
              </a:spcBef>
            </a:pPr>
            <a:r>
              <a:rPr lang="en-US" sz="1800" dirty="0">
                <a:solidFill>
                  <a:schemeClr val="accent3">
                    <a:lumMod val="25000"/>
                  </a:schemeClr>
                </a:solidFill>
                <a:latin typeface="Abadi" panose="020B0604020104020204" pitchFamily="34" charset="0"/>
              </a:rPr>
              <a:t>Exploratory Data Analysis with Data Visualization: Creating visual representations of data to uncover hidden patterns and convey information clearly.</a:t>
            </a:r>
          </a:p>
          <a:p>
            <a:pPr>
              <a:lnSpc>
                <a:spcPct val="120000"/>
              </a:lnSpc>
              <a:spcBef>
                <a:spcPts val="600"/>
              </a:spcBef>
            </a:pPr>
            <a:r>
              <a:rPr lang="en-US" sz="1800" dirty="0">
                <a:solidFill>
                  <a:schemeClr val="accent3">
                    <a:lumMod val="25000"/>
                  </a:schemeClr>
                </a:solidFill>
                <a:latin typeface="Abadi" panose="020B0604020104020204" pitchFamily="34" charset="0"/>
              </a:rPr>
              <a:t>Interactive Visual Analytics with Folium: Using Folium library for visualizing geospatial data to create interactive maps for in-depth analysis.</a:t>
            </a:r>
          </a:p>
          <a:p>
            <a:pPr>
              <a:lnSpc>
                <a:spcPct val="120000"/>
              </a:lnSpc>
              <a:spcBef>
                <a:spcPts val="600"/>
              </a:spcBef>
            </a:pPr>
            <a:r>
              <a:rPr lang="en-US" sz="1800" dirty="0">
                <a:solidFill>
                  <a:schemeClr val="accent3">
                    <a:lumMod val="25000"/>
                  </a:schemeClr>
                </a:solidFill>
                <a:latin typeface="Abadi" panose="020B0604020104020204" pitchFamily="34" charset="0"/>
              </a:rPr>
              <a:t>Machine Learning Prediction: Applying machine learning algorithms to predict future events or outcomes based on historical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 using DISTINCT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a:extLst>
              <a:ext uri="{FF2B5EF4-FFF2-40B4-BE49-F238E27FC236}">
                <a16:creationId xmlns:a16="http://schemas.microsoft.com/office/drawing/2014/main" id="{62C3F601-D791-A6EA-445B-381ED5226067}"/>
              </a:ext>
            </a:extLst>
          </p:cNvPr>
          <p:cNvPicPr>
            <a:picLocks noChangeAspect="1"/>
          </p:cNvPicPr>
          <p:nvPr/>
        </p:nvPicPr>
        <p:blipFill>
          <a:blip r:embed="rId3"/>
          <a:stretch>
            <a:fillRect/>
          </a:stretch>
        </p:blipFill>
        <p:spPr>
          <a:xfrm>
            <a:off x="2242804" y="2379592"/>
            <a:ext cx="6800000" cy="404761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32605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 using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EB6165F9-AAF7-EAE4-1E4D-7716BB4A3C90}"/>
              </a:ext>
            </a:extLst>
          </p:cNvPr>
          <p:cNvPicPr>
            <a:picLocks noChangeAspect="1"/>
          </p:cNvPicPr>
          <p:nvPr/>
        </p:nvPicPr>
        <p:blipFill>
          <a:blip r:embed="rId3"/>
          <a:stretch>
            <a:fillRect/>
          </a:stretch>
        </p:blipFill>
        <p:spPr>
          <a:xfrm>
            <a:off x="3096067" y="1303402"/>
            <a:ext cx="8361905" cy="51238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 using SUM()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48B9C092-9530-8271-3839-C8904E7182AA}"/>
              </a:ext>
            </a:extLst>
          </p:cNvPr>
          <p:cNvPicPr>
            <a:picLocks noChangeAspect="1"/>
          </p:cNvPicPr>
          <p:nvPr/>
        </p:nvPicPr>
        <p:blipFill>
          <a:blip r:embed="rId3"/>
          <a:stretch>
            <a:fillRect/>
          </a:stretch>
        </p:blipFill>
        <p:spPr>
          <a:xfrm>
            <a:off x="1419809" y="2663199"/>
            <a:ext cx="9352381" cy="267619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 using AVG()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D03E5187-2B9D-C4D2-E17E-A3DED0152966}"/>
              </a:ext>
            </a:extLst>
          </p:cNvPr>
          <p:cNvPicPr>
            <a:picLocks noChangeAspect="1"/>
          </p:cNvPicPr>
          <p:nvPr/>
        </p:nvPicPr>
        <p:blipFill>
          <a:blip r:embed="rId3"/>
          <a:stretch>
            <a:fillRect/>
          </a:stretch>
        </p:blipFill>
        <p:spPr>
          <a:xfrm>
            <a:off x="1100762" y="2777484"/>
            <a:ext cx="9990476" cy="244761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 using MIN()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a:extLst>
              <a:ext uri="{FF2B5EF4-FFF2-40B4-BE49-F238E27FC236}">
                <a16:creationId xmlns:a16="http://schemas.microsoft.com/office/drawing/2014/main" id="{F1CA9818-585F-1640-7305-F60761BDBE8C}"/>
              </a:ext>
            </a:extLst>
          </p:cNvPr>
          <p:cNvPicPr>
            <a:picLocks noChangeAspect="1"/>
          </p:cNvPicPr>
          <p:nvPr/>
        </p:nvPicPr>
        <p:blipFill>
          <a:blip r:embed="rId3"/>
          <a:stretch>
            <a:fillRect/>
          </a:stretch>
        </p:blipFill>
        <p:spPr>
          <a:xfrm>
            <a:off x="734028" y="2787478"/>
            <a:ext cx="10723809" cy="323809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C2B9E170-EDD3-D8B2-85A4-F25AF2C4CC7D}"/>
              </a:ext>
            </a:extLst>
          </p:cNvPr>
          <p:cNvPicPr>
            <a:picLocks noChangeAspect="1"/>
          </p:cNvPicPr>
          <p:nvPr/>
        </p:nvPicPr>
        <p:blipFill>
          <a:blip r:embed="rId3"/>
          <a:stretch>
            <a:fillRect/>
          </a:stretch>
        </p:blipFill>
        <p:spPr>
          <a:xfrm>
            <a:off x="0" y="2707070"/>
            <a:ext cx="12192000" cy="34564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6EF1D9D7-E2F2-A785-AD4A-0DCAA55FB577}"/>
              </a:ext>
            </a:extLst>
          </p:cNvPr>
          <p:cNvPicPr>
            <a:picLocks noChangeAspect="1"/>
          </p:cNvPicPr>
          <p:nvPr/>
        </p:nvPicPr>
        <p:blipFill>
          <a:blip r:embed="rId3"/>
          <a:stretch>
            <a:fillRect/>
          </a:stretch>
        </p:blipFill>
        <p:spPr>
          <a:xfrm>
            <a:off x="0" y="2436913"/>
            <a:ext cx="12192000" cy="358866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DC6320BB-DC8B-8654-E1C5-893514579E3B}"/>
              </a:ext>
            </a:extLst>
          </p:cNvPr>
          <p:cNvPicPr>
            <a:picLocks noChangeAspect="1"/>
          </p:cNvPicPr>
          <p:nvPr/>
        </p:nvPicPr>
        <p:blipFill>
          <a:blip r:embed="rId3"/>
          <a:stretch>
            <a:fillRect/>
          </a:stretch>
        </p:blipFill>
        <p:spPr>
          <a:xfrm>
            <a:off x="1666120" y="2340411"/>
            <a:ext cx="8723381" cy="44037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6753"/>
            <a:ext cx="9745589" cy="45902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图片 5">
            <a:extLst>
              <a:ext uri="{FF2B5EF4-FFF2-40B4-BE49-F238E27FC236}">
                <a16:creationId xmlns:a16="http://schemas.microsoft.com/office/drawing/2014/main" id="{A7E6ECDB-D84D-FE68-51F9-FC855E13A482}"/>
              </a:ext>
            </a:extLst>
          </p:cNvPr>
          <p:cNvPicPr>
            <a:picLocks noChangeAspect="1"/>
          </p:cNvPicPr>
          <p:nvPr/>
        </p:nvPicPr>
        <p:blipFill>
          <a:blip r:embed="rId3"/>
          <a:stretch>
            <a:fillRect/>
          </a:stretch>
        </p:blipFill>
        <p:spPr>
          <a:xfrm>
            <a:off x="0" y="2576335"/>
            <a:ext cx="12192000" cy="415269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0918"/>
            <a:ext cx="9745589" cy="488604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图片 5">
            <a:extLst>
              <a:ext uri="{FF2B5EF4-FFF2-40B4-BE49-F238E27FC236}">
                <a16:creationId xmlns:a16="http://schemas.microsoft.com/office/drawing/2014/main" id="{317805D1-1154-BEDD-C2C4-18C0EC0F1369}"/>
              </a:ext>
            </a:extLst>
          </p:cNvPr>
          <p:cNvPicPr>
            <a:picLocks noChangeAspect="1"/>
          </p:cNvPicPr>
          <p:nvPr/>
        </p:nvPicPr>
        <p:blipFill>
          <a:blip r:embed="rId3"/>
          <a:stretch>
            <a:fillRect/>
          </a:stretch>
        </p:blipFill>
        <p:spPr>
          <a:xfrm>
            <a:off x="548134" y="2422164"/>
            <a:ext cx="10959353" cy="426102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9518"/>
            <a:ext cx="10326708" cy="49076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1800" dirty="0">
                <a:solidFill>
                  <a:schemeClr val="accent3">
                    <a:lumMod val="25000"/>
                  </a:schemeClr>
                </a:solidFill>
                <a:latin typeface="Abadi" panose="020B0604020104020204" pitchFamily="34" charset="0"/>
              </a:rPr>
              <a:t>Summary of all results</a:t>
            </a:r>
          </a:p>
          <a:p>
            <a:pPr>
              <a:lnSpc>
                <a:spcPct val="120000"/>
              </a:lnSpc>
              <a:spcBef>
                <a:spcPts val="600"/>
              </a:spcBef>
            </a:pPr>
            <a:r>
              <a:rPr lang="en-US" sz="1800" dirty="0">
                <a:solidFill>
                  <a:schemeClr val="accent3">
                    <a:lumMod val="25000"/>
                  </a:schemeClr>
                </a:solidFill>
                <a:latin typeface="Abadi" panose="020B0604020104020204" pitchFamily="34" charset="0"/>
              </a:rPr>
              <a:t>Exploratory Data Analysis result: Insightful patterns and trends identified through initial data analysis.</a:t>
            </a:r>
          </a:p>
          <a:p>
            <a:pPr>
              <a:lnSpc>
                <a:spcPct val="120000"/>
              </a:lnSpc>
              <a:spcBef>
                <a:spcPts val="600"/>
              </a:spcBef>
            </a:pPr>
            <a:r>
              <a:rPr lang="en-US" sz="1800" dirty="0">
                <a:solidFill>
                  <a:schemeClr val="accent3">
                    <a:lumMod val="25000"/>
                  </a:schemeClr>
                </a:solidFill>
                <a:latin typeface="Abadi" panose="020B0604020104020204" pitchFamily="34" charset="0"/>
              </a:rPr>
              <a:t>Interactive analytics in screenshots: Captured visual analytics that allow for interactive exploration of data, often saved as screenshots.</a:t>
            </a:r>
          </a:p>
          <a:p>
            <a:pPr>
              <a:lnSpc>
                <a:spcPct val="120000"/>
              </a:lnSpc>
              <a:spcBef>
                <a:spcPts val="600"/>
              </a:spcBef>
            </a:pPr>
            <a:r>
              <a:rPr lang="en-US" sz="1800" dirty="0">
                <a:solidFill>
                  <a:schemeClr val="accent3">
                    <a:lumMod val="25000"/>
                  </a:schemeClr>
                </a:solidFill>
                <a:latin typeface="Abadi" panose="020B0604020104020204" pitchFamily="34" charset="0"/>
              </a:rPr>
              <a:t>Predictive Analytics result: Outcomes of machine learning predictions, stating the accuracy, effectiveness, and potential applications.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4170140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The launch locations are in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Locations</a:t>
            </a:r>
          </a:p>
        </p:txBody>
      </p:sp>
      <p:pic>
        <p:nvPicPr>
          <p:cNvPr id="8" name="图片 7">
            <a:extLst>
              <a:ext uri="{FF2B5EF4-FFF2-40B4-BE49-F238E27FC236}">
                <a16:creationId xmlns:a16="http://schemas.microsoft.com/office/drawing/2014/main" id="{892ACFA7-1E82-BF18-85E9-EF5D3C02EAB3}"/>
              </a:ext>
            </a:extLst>
          </p:cNvPr>
          <p:cNvPicPr>
            <a:picLocks noChangeAspect="1"/>
          </p:cNvPicPr>
          <p:nvPr/>
        </p:nvPicPr>
        <p:blipFill>
          <a:blip r:embed="rId3"/>
          <a:stretch>
            <a:fillRect/>
          </a:stretch>
        </p:blipFill>
        <p:spPr>
          <a:xfrm>
            <a:off x="543619" y="2444189"/>
            <a:ext cx="11104762" cy="40857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761649"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The red markers indicates failure and the green markers indicates success.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Use of </a:t>
            </a:r>
            <a:r>
              <a:rPr lang="en-US" dirty="0" err="1">
                <a:solidFill>
                  <a:srgbClr val="0B49CB"/>
                </a:solidFill>
                <a:latin typeface="Abadi"/>
              </a:rPr>
              <a:t>colours</a:t>
            </a:r>
            <a:r>
              <a:rPr lang="en-US" dirty="0">
                <a:solidFill>
                  <a:srgbClr val="0B49CB"/>
                </a:solidFill>
                <a:latin typeface="Abadi"/>
              </a:rPr>
              <a:t> to mark successful launches</a:t>
            </a:r>
          </a:p>
        </p:txBody>
      </p:sp>
      <p:pic>
        <p:nvPicPr>
          <p:cNvPr id="7" name="图片 6">
            <a:extLst>
              <a:ext uri="{FF2B5EF4-FFF2-40B4-BE49-F238E27FC236}">
                <a16:creationId xmlns:a16="http://schemas.microsoft.com/office/drawing/2014/main" id="{A9B9389E-46C9-7A83-8942-7DA414A39C32}"/>
              </a:ext>
            </a:extLst>
          </p:cNvPr>
          <p:cNvPicPr>
            <a:picLocks noChangeAspect="1"/>
          </p:cNvPicPr>
          <p:nvPr/>
        </p:nvPicPr>
        <p:blipFill>
          <a:blip r:embed="rId3"/>
          <a:stretch>
            <a:fillRect/>
          </a:stretch>
        </p:blipFill>
        <p:spPr>
          <a:xfrm>
            <a:off x="4712726" y="1087699"/>
            <a:ext cx="5561905" cy="556190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180952"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was found that the launch sites were all very close to the coastline.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are close to the coastline</a:t>
            </a:r>
          </a:p>
        </p:txBody>
      </p:sp>
      <p:pic>
        <p:nvPicPr>
          <p:cNvPr id="4" name="图片 3">
            <a:extLst>
              <a:ext uri="{FF2B5EF4-FFF2-40B4-BE49-F238E27FC236}">
                <a16:creationId xmlns:a16="http://schemas.microsoft.com/office/drawing/2014/main" id="{4F9019E0-17B4-D8B8-B00B-51124DE3EA1A}"/>
              </a:ext>
            </a:extLst>
          </p:cNvPr>
          <p:cNvPicPr>
            <a:picLocks noChangeAspect="1"/>
          </p:cNvPicPr>
          <p:nvPr/>
        </p:nvPicPr>
        <p:blipFill>
          <a:blip r:embed="rId3"/>
          <a:stretch>
            <a:fillRect/>
          </a:stretch>
        </p:blipFill>
        <p:spPr>
          <a:xfrm>
            <a:off x="937335" y="2229052"/>
            <a:ext cx="10180952" cy="323809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is the most successful launches from all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Sites</a:t>
            </a:r>
          </a:p>
        </p:txBody>
      </p:sp>
      <p:pic>
        <p:nvPicPr>
          <p:cNvPr id="4" name="图片 3">
            <a:extLst>
              <a:ext uri="{FF2B5EF4-FFF2-40B4-BE49-F238E27FC236}">
                <a16:creationId xmlns:a16="http://schemas.microsoft.com/office/drawing/2014/main" id="{83AC1635-EA62-481F-E644-B33EE93F9B1A}"/>
              </a:ext>
            </a:extLst>
          </p:cNvPr>
          <p:cNvPicPr>
            <a:picLocks noChangeAspect="1"/>
          </p:cNvPicPr>
          <p:nvPr/>
        </p:nvPicPr>
        <p:blipFill>
          <a:blip r:embed="rId3"/>
          <a:stretch>
            <a:fillRect/>
          </a:stretch>
        </p:blipFill>
        <p:spPr>
          <a:xfrm>
            <a:off x="3124571" y="2665956"/>
            <a:ext cx="5942857" cy="342857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dirty="0"/>
              <a:t>The launch success rate of KSC LC-39A was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 of KSC LC-39A</a:t>
            </a:r>
          </a:p>
        </p:txBody>
      </p:sp>
      <p:pic>
        <p:nvPicPr>
          <p:cNvPr id="4" name="图片 3">
            <a:extLst>
              <a:ext uri="{FF2B5EF4-FFF2-40B4-BE49-F238E27FC236}">
                <a16:creationId xmlns:a16="http://schemas.microsoft.com/office/drawing/2014/main" id="{9879A182-572F-32E0-1415-A0EA4F682B6E}"/>
              </a:ext>
            </a:extLst>
          </p:cNvPr>
          <p:cNvPicPr>
            <a:picLocks noChangeAspect="1"/>
          </p:cNvPicPr>
          <p:nvPr/>
        </p:nvPicPr>
        <p:blipFill>
          <a:blip r:embed="rId3"/>
          <a:stretch>
            <a:fillRect/>
          </a:stretch>
        </p:blipFill>
        <p:spPr>
          <a:xfrm>
            <a:off x="3057437" y="2654144"/>
            <a:ext cx="5904762" cy="337142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Low-weight payloads have a higher success rate than heavy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Effect of Different Payloads on the Success Rate</a:t>
            </a:r>
          </a:p>
        </p:txBody>
      </p:sp>
      <p:pic>
        <p:nvPicPr>
          <p:cNvPr id="4" name="图片 3">
            <a:extLst>
              <a:ext uri="{FF2B5EF4-FFF2-40B4-BE49-F238E27FC236}">
                <a16:creationId xmlns:a16="http://schemas.microsoft.com/office/drawing/2014/main" id="{90EA384A-E541-DB9E-3734-EADDC6790697}"/>
              </a:ext>
            </a:extLst>
          </p:cNvPr>
          <p:cNvPicPr>
            <a:picLocks noChangeAspect="1"/>
          </p:cNvPicPr>
          <p:nvPr/>
        </p:nvPicPr>
        <p:blipFill>
          <a:blip r:embed="rId3"/>
          <a:stretch>
            <a:fillRect/>
          </a:stretch>
        </p:blipFill>
        <p:spPr>
          <a:xfrm>
            <a:off x="76952" y="2415058"/>
            <a:ext cx="6019048" cy="3819048"/>
          </a:xfrm>
          <a:prstGeom prst="rect">
            <a:avLst/>
          </a:prstGeom>
        </p:spPr>
      </p:pic>
      <p:pic>
        <p:nvPicPr>
          <p:cNvPr id="7" name="图片 6">
            <a:extLst>
              <a:ext uri="{FF2B5EF4-FFF2-40B4-BE49-F238E27FC236}">
                <a16:creationId xmlns:a16="http://schemas.microsoft.com/office/drawing/2014/main" id="{E581ABE2-471B-A9C3-F2C6-507413E4FBEC}"/>
              </a:ext>
            </a:extLst>
          </p:cNvPr>
          <p:cNvPicPr>
            <a:picLocks noChangeAspect="1"/>
          </p:cNvPicPr>
          <p:nvPr/>
        </p:nvPicPr>
        <p:blipFill>
          <a:blip r:embed="rId4"/>
          <a:stretch>
            <a:fillRect/>
          </a:stretch>
        </p:blipFill>
        <p:spPr>
          <a:xfrm>
            <a:off x="6110964" y="2415058"/>
            <a:ext cx="6000000" cy="376190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54157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can see the results on the right-side.</a:t>
            </a:r>
          </a:p>
          <a:p>
            <a:pPr>
              <a:lnSpc>
                <a:spcPct val="100000"/>
              </a:lnSpc>
              <a:spcBef>
                <a:spcPts val="1400"/>
              </a:spcBef>
            </a:pPr>
            <a:r>
              <a:rPr lang="en-US" sz="2200" dirty="0">
                <a:solidFill>
                  <a:schemeClr val="accent3">
                    <a:lumMod val="25000"/>
                  </a:schemeClr>
                </a:solidFill>
                <a:latin typeface="Abadi"/>
              </a:rPr>
              <a:t>In terms of accuracy, the decision tree has the highest accuracy of 0.875.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图片 2">
            <a:extLst>
              <a:ext uri="{FF2B5EF4-FFF2-40B4-BE49-F238E27FC236}">
                <a16:creationId xmlns:a16="http://schemas.microsoft.com/office/drawing/2014/main" id="{78460772-1FFD-F37F-E8ED-5F35A3CB40E7}"/>
              </a:ext>
            </a:extLst>
          </p:cNvPr>
          <p:cNvPicPr>
            <a:picLocks noChangeAspect="1"/>
          </p:cNvPicPr>
          <p:nvPr/>
        </p:nvPicPr>
        <p:blipFill>
          <a:blip r:embed="rId3"/>
          <a:stretch>
            <a:fillRect/>
          </a:stretch>
        </p:blipFill>
        <p:spPr>
          <a:xfrm>
            <a:off x="5489581" y="3112925"/>
            <a:ext cx="7285714" cy="1704762"/>
          </a:xfrm>
          <a:prstGeom prst="rect">
            <a:avLst/>
          </a:prstGeom>
        </p:spPr>
      </p:pic>
      <p:pic>
        <p:nvPicPr>
          <p:cNvPr id="7" name="图片 6">
            <a:extLst>
              <a:ext uri="{FF2B5EF4-FFF2-40B4-BE49-F238E27FC236}">
                <a16:creationId xmlns:a16="http://schemas.microsoft.com/office/drawing/2014/main" id="{D2D80159-646E-5F1C-F69B-0EBAE8150B67}"/>
              </a:ext>
            </a:extLst>
          </p:cNvPr>
          <p:cNvPicPr>
            <a:picLocks noChangeAspect="1"/>
          </p:cNvPicPr>
          <p:nvPr/>
        </p:nvPicPr>
        <p:blipFill>
          <a:blip r:embed="rId4"/>
          <a:stretch>
            <a:fillRect/>
          </a:stretch>
        </p:blipFill>
        <p:spPr>
          <a:xfrm>
            <a:off x="5489581" y="1579592"/>
            <a:ext cx="6561905" cy="1533333"/>
          </a:xfrm>
          <a:prstGeom prst="rect">
            <a:avLst/>
          </a:prstGeom>
        </p:spPr>
      </p:pic>
      <p:pic>
        <p:nvPicPr>
          <p:cNvPr id="10" name="图片 9">
            <a:extLst>
              <a:ext uri="{FF2B5EF4-FFF2-40B4-BE49-F238E27FC236}">
                <a16:creationId xmlns:a16="http://schemas.microsoft.com/office/drawing/2014/main" id="{46F0A216-2EDD-14DF-3DC9-1C99B374958D}"/>
              </a:ext>
            </a:extLst>
          </p:cNvPr>
          <p:cNvPicPr>
            <a:picLocks noChangeAspect="1"/>
          </p:cNvPicPr>
          <p:nvPr/>
        </p:nvPicPr>
        <p:blipFill>
          <a:blip r:embed="rId5"/>
          <a:stretch>
            <a:fillRect/>
          </a:stretch>
        </p:blipFill>
        <p:spPr>
          <a:xfrm>
            <a:off x="5487596" y="152298"/>
            <a:ext cx="6523809" cy="1438095"/>
          </a:xfrm>
          <a:prstGeom prst="rect">
            <a:avLst/>
          </a:prstGeom>
        </p:spPr>
      </p:pic>
      <p:pic>
        <p:nvPicPr>
          <p:cNvPr id="12" name="图片 11">
            <a:extLst>
              <a:ext uri="{FF2B5EF4-FFF2-40B4-BE49-F238E27FC236}">
                <a16:creationId xmlns:a16="http://schemas.microsoft.com/office/drawing/2014/main" id="{DBAA7C81-7324-418F-EF6F-A3071FB332EC}"/>
              </a:ext>
            </a:extLst>
          </p:cNvPr>
          <p:cNvPicPr>
            <a:picLocks noChangeAspect="1"/>
          </p:cNvPicPr>
          <p:nvPr/>
        </p:nvPicPr>
        <p:blipFill>
          <a:blip r:embed="rId6"/>
          <a:stretch>
            <a:fillRect/>
          </a:stretch>
        </p:blipFill>
        <p:spPr>
          <a:xfrm>
            <a:off x="5487596" y="4817687"/>
            <a:ext cx="6371429" cy="16095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13647"/>
            <a:ext cx="10399485" cy="4262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SpaceX has disrupted the space industry with its Falcon 9 rocket, which is offered at a cost of $62 million per launch on its website. This price point is significantly lower than that of other providers, who charge upwards of $165 million. A significant portion of SpaceX's cost savings derives from its ability to reuse the first stage of the Falcon 9. As such, predicting whether the first stage will land successfully is not only a technical challenge but also a financial one. If we can predict successful landings, we can estimate the cost of a launch more accurately. This prediction could serve as a crucial piece of information for alternate companies aiming to compete with SpaceX in the launch services market. The project's goal is to develop a machine learning pipeline that can predict the successful landing of the rocket's first stage.</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57400"/>
            <a:ext cx="483741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decision tree classifier shows that the classifier can distinguish between different categories.</a:t>
            </a:r>
          </a:p>
          <a:p>
            <a:pPr>
              <a:lnSpc>
                <a:spcPct val="100000"/>
              </a:lnSpc>
              <a:spcBef>
                <a:spcPts val="1400"/>
              </a:spcBef>
            </a:pPr>
            <a:r>
              <a:rPr lang="en-US" sz="2200" dirty="0">
                <a:solidFill>
                  <a:schemeClr val="accent3">
                    <a:lumMod val="25000"/>
                  </a:schemeClr>
                </a:solidFill>
                <a:latin typeface="Abadi" panose="020B0604020104020204" pitchFamily="34" charset="0"/>
              </a:rPr>
              <a:t>The main problem is false positives, where the classifier marks unsuccessful landings as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图片 2">
            <a:extLst>
              <a:ext uri="{FF2B5EF4-FFF2-40B4-BE49-F238E27FC236}">
                <a16:creationId xmlns:a16="http://schemas.microsoft.com/office/drawing/2014/main" id="{538BE909-9A22-CCB9-0785-6C838E926030}"/>
              </a:ext>
            </a:extLst>
          </p:cNvPr>
          <p:cNvPicPr>
            <a:picLocks noChangeAspect="1"/>
          </p:cNvPicPr>
          <p:nvPr/>
        </p:nvPicPr>
        <p:blipFill>
          <a:blip r:embed="rId3"/>
          <a:stretch>
            <a:fillRect/>
          </a:stretch>
        </p:blipFill>
        <p:spPr>
          <a:xfrm>
            <a:off x="6056737" y="1535113"/>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17942"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There is a correlation indicating that a higher volume of flights at a launch site tends to be associated with a higher success rate at that site.</a:t>
            </a:r>
          </a:p>
          <a:p>
            <a:pPr>
              <a:lnSpc>
                <a:spcPct val="100000"/>
              </a:lnSpc>
              <a:spcBef>
                <a:spcPts val="1400"/>
              </a:spcBef>
            </a:pPr>
            <a:r>
              <a:rPr lang="en-US" sz="2200" dirty="0">
                <a:solidFill>
                  <a:schemeClr val="accent3">
                    <a:lumMod val="25000"/>
                  </a:schemeClr>
                </a:solidFill>
                <a:latin typeface="Abadi" panose="020B0604020104020204" pitchFamily="34" charset="0"/>
              </a:rPr>
              <a:t>The overall launch success rate began to climb in 2013 and continued to rise through 2020.</a:t>
            </a:r>
          </a:p>
          <a:p>
            <a:pPr>
              <a:lnSpc>
                <a:spcPct val="100000"/>
              </a:lnSpc>
              <a:spcBef>
                <a:spcPts val="1400"/>
              </a:spcBef>
            </a:pPr>
            <a:r>
              <a:rPr lang="en-US" sz="2200" dirty="0">
                <a:solidFill>
                  <a:schemeClr val="accent3">
                    <a:lumMod val="25000"/>
                  </a:schemeClr>
                </a:solidFill>
                <a:latin typeface="Abadi" panose="020B0604020104020204" pitchFamily="34" charset="0"/>
              </a:rPr>
              <a:t>The orbits designated as ES-L1, GEO, HEO, SSO, and VLEO have experienced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Kennedy Space Center's Launch Complex 39A (KSC LC-39A) has recorded the highest number of successful launches compared to other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has been identified as the most effective machine learning algorithm for analyzing and predicting these outcomes.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13647"/>
            <a:ext cx="10399485" cy="4262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On what factors does the successful landing of a rocket depend?</a:t>
            </a:r>
          </a:p>
          <a:p>
            <a:pPr>
              <a:spcBef>
                <a:spcPts val="1400"/>
              </a:spcBef>
            </a:pPr>
            <a:r>
              <a:rPr lang="en-US" sz="2200" dirty="0">
                <a:solidFill>
                  <a:schemeClr val="accent3">
                    <a:lumMod val="25000"/>
                  </a:schemeClr>
                </a:solidFill>
                <a:latin typeface="Abadi" panose="020B0604020104020204" pitchFamily="34" charset="0"/>
              </a:rPr>
              <a:t>What are the interactions between the various factors that determine the success of a landing?</a:t>
            </a:r>
          </a:p>
          <a:p>
            <a:pPr>
              <a:spcBef>
                <a:spcPts val="1400"/>
              </a:spcBef>
            </a:pPr>
            <a:r>
              <a:rPr lang="en-US" sz="2200" dirty="0">
                <a:solidFill>
                  <a:schemeClr val="accent3">
                    <a:lumMod val="25000"/>
                  </a:schemeClr>
                </a:solidFill>
                <a:latin typeface="Abadi" panose="020B0604020104020204" pitchFamily="34" charset="0"/>
              </a:rPr>
              <a:t>What operational conditions are required to ensure a successful landing?</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50238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using the SpaceX REST API, which provides a wealth of information about SpaceX launches. The specific endpoint used for this capstone assignment was api.spacexdata.com/v4/launches/past, which returns data on past SpaceX launches.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Through Filtering Data and Resolving Missing IDs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altLang="zh-CN" sz="8800" dirty="0">
                <a:solidFill>
                  <a:srgbClr val="0B49CB"/>
                </a:solidFill>
                <a:latin typeface="Abadi"/>
              </a:rPr>
              <a:t>Executive Summary</a:t>
            </a:r>
          </a:p>
          <a:p>
            <a:pPr>
              <a:lnSpc>
                <a:spcPct val="120000"/>
              </a:lnSpc>
              <a:spcBef>
                <a:spcPts val="1400"/>
              </a:spcBef>
            </a:pPr>
            <a:r>
              <a:rPr lang="en-US" altLang="zh-CN"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altLang="zh-CN" sz="8800" dirty="0">
                <a:solidFill>
                  <a:schemeClr val="accent3">
                    <a:lumMod val="25000"/>
                  </a:schemeClr>
                </a:solidFill>
                <a:latin typeface="Abadi"/>
              </a:rPr>
              <a:t>Perform interactive visual analytics using Folium and </a:t>
            </a:r>
            <a:r>
              <a:rPr lang="en-US" altLang="zh-CN" sz="8800" dirty="0" err="1">
                <a:solidFill>
                  <a:schemeClr val="accent3">
                    <a:lumMod val="25000"/>
                  </a:schemeClr>
                </a:solidFill>
                <a:latin typeface="Abadi"/>
              </a:rPr>
              <a:t>Plotly</a:t>
            </a:r>
            <a:r>
              <a:rPr lang="en-US" altLang="zh-CN" sz="8800" dirty="0">
                <a:solidFill>
                  <a:schemeClr val="accent3">
                    <a:lumMod val="25000"/>
                  </a:schemeClr>
                </a:solidFill>
                <a:latin typeface="Abadi"/>
              </a:rPr>
              <a:t> Dash</a:t>
            </a:r>
          </a:p>
          <a:p>
            <a:pPr>
              <a:lnSpc>
                <a:spcPct val="120000"/>
              </a:lnSpc>
              <a:spcBef>
                <a:spcPts val="1400"/>
              </a:spcBef>
            </a:pPr>
            <a:r>
              <a:rPr lang="en-US" altLang="zh-CN" sz="8800" dirty="0">
                <a:solidFill>
                  <a:schemeClr val="accent3">
                    <a:lumMod val="25000"/>
                  </a:schemeClr>
                </a:solidFill>
                <a:latin typeface="Abadi"/>
              </a:rPr>
              <a:t>Perform predictive analysis using classification models</a:t>
            </a:r>
          </a:p>
          <a:p>
            <a:pPr lvl="1">
              <a:lnSpc>
                <a:spcPct val="120000"/>
              </a:lnSpc>
              <a:spcBef>
                <a:spcPts val="1400"/>
              </a:spcBef>
            </a:pPr>
            <a:r>
              <a:rPr lang="en-US" altLang="zh-CN" sz="7600" dirty="0">
                <a:solidFill>
                  <a:schemeClr val="bg2">
                    <a:lumMod val="50000"/>
                  </a:schemeClr>
                </a:solidFill>
                <a:latin typeface="Abadi"/>
              </a:rPr>
              <a:t>The data collected prior to this step were </a:t>
            </a:r>
            <a:r>
              <a:rPr lang="en-US" altLang="zh-CN" sz="7600" dirty="0" err="1">
                <a:solidFill>
                  <a:schemeClr val="bg2">
                    <a:lumMod val="50000"/>
                  </a:schemeClr>
                </a:solidFill>
                <a:latin typeface="Abadi"/>
              </a:rPr>
              <a:t>normalised</a:t>
            </a:r>
            <a:r>
              <a:rPr lang="en-US" altLang="zh-CN" sz="7600" dirty="0">
                <a:solidFill>
                  <a:schemeClr val="bg2">
                    <a:lumMod val="50000"/>
                  </a:schemeClr>
                </a:solidFill>
                <a:latin typeface="Abadi"/>
              </a:rPr>
              <a:t> into training and test datasets and evaluated by four different classification models, each of which was evaluated for accuracy by different combinations of parameters.</a:t>
            </a:r>
            <a:endParaRPr lang="en-US" altLang="zh-CN" sz="8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60845438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404</TotalTime>
  <Words>2841</Words>
  <Application>Microsoft Office PowerPoint</Application>
  <PresentationFormat>宽屏</PresentationFormat>
  <Paragraphs>250</Paragraphs>
  <Slides>52</Slides>
  <Notes>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52</vt:i4>
      </vt:variant>
    </vt:vector>
  </HeadingPairs>
  <TitlesOfParts>
    <vt:vector size="57" baseType="lpstr">
      <vt:lpstr>Abadi</vt:lpstr>
      <vt:lpstr>Arial</vt:lpstr>
      <vt:lpstr>Calibri</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俊鑫 黄</cp:lastModifiedBy>
  <cp:revision>212</cp:revision>
  <dcterms:created xsi:type="dcterms:W3CDTF">2021-04-29T18:58:34Z</dcterms:created>
  <dcterms:modified xsi:type="dcterms:W3CDTF">2024-03-09T15:48:56Z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